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PT Sans Narrow"/>
      <p:regular r:id="rId23"/>
      <p:bold r:id="rId24"/>
    </p:embeddedFont>
    <p:embeddedFont>
      <p:font typeface="Open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TSansNarrow-bold.fntdata"/><Relationship Id="rId23" Type="http://schemas.openxmlformats.org/officeDocument/2006/relationships/font" Target="fonts/PTSansNarrow-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bold.fntdata"/><Relationship Id="rId25" Type="http://schemas.openxmlformats.org/officeDocument/2006/relationships/font" Target="fonts/OpenSans-regular.fntdata"/><Relationship Id="rId28" Type="http://schemas.openxmlformats.org/officeDocument/2006/relationships/font" Target="fonts/OpenSans-boldItalic.fntdata"/><Relationship Id="rId27"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introduce ourselves.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635cd16292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635cd16292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RJ: This is what my pure HTML looked like when I initially coded these two pages. Bland, basic, some would say ugly. I tried my hand at some CSS — tried to beautify my code — but in the end I went to Mary for help. She was able to make the pages look fantastic, as you’re about to see.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635cd16292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635cd16292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Mary - CSS, skeleton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34bea2de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34bea2de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2bb0af07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2bb0af07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ELIAS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62bb0af07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2bb0af07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SELENA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62bb0af07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2bb0af07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KELLY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2bb0af07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2bb0af07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 SETH’S COMPUTER FOR DEMONSTRATION AND PRESENTATION: Create a restaurant, login with that account, create customer, not login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2bb0af07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2bb0af07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ask if there are any questions.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62bb0af07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62bb0af07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KELLY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3742fe566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3742fe566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63742fe566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3742fe566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3742fe566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3742fe566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ELIAS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2bb0af07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2bb0af07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RJ: I spent the majority of Sprint 1 working on the frontend of ReServe. I spent hours researching, studying, and practicing HTML and then I began coding the front end. I made 3 pages for Sprint 1: the restaurant sign up, guest reservation, and restaurant selection pages. Currently, they are used to create users for our system, primarily </a:t>
            </a:r>
            <a:r>
              <a:rPr lang="en"/>
              <a:t>restaurant</a:t>
            </a:r>
            <a:r>
              <a:rPr lang="en"/>
              <a:t> manager users, but will be used for quite a lot more in the future. For example, the restaurant sign up page will launch the seating area creator after Sprint 2. Managers will be able to configure seating areas using a drag and drop interface and a variety of different sized and shaped tables. Eventually, this will connect to our grand wait time calculation. As for email authentication, that will be handled during Sprint 2 when we secure our web server.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635cd16292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635cd16292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RJ: currently, on the customer side, customers can send their name, phone number, and number of people in their party to the database. No other functionality is available for the time being. In the future, they will be able to choose a specific restaurant, reserve a seat, learn their wait time, and be notified via SMS that their seat is ready for them.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634bea2e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634bea2e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635cd1629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635cd1629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Mary - talk about tools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ph type="title"/>
          </p:nvPr>
        </p:nvSpPr>
        <p:spPr>
          <a:xfrm>
            <a:off x="417688" y="2865425"/>
            <a:ext cx="4045200" cy="80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ReServe</a:t>
            </a:r>
            <a:endParaRPr/>
          </a:p>
        </p:txBody>
      </p:sp>
      <p:sp>
        <p:nvSpPr>
          <p:cNvPr id="67" name="Google Shape;67;p13"/>
          <p:cNvSpPr txBox="1"/>
          <p:nvPr>
            <p:ph idx="1" type="subTitle"/>
          </p:nvPr>
        </p:nvSpPr>
        <p:spPr>
          <a:xfrm>
            <a:off x="1613488" y="3671825"/>
            <a:ext cx="1653600" cy="4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400"/>
              <a:t>Sprint 1!</a:t>
            </a:r>
            <a:endParaRPr i="1" sz="1400"/>
          </a:p>
          <a:p>
            <a:pPr indent="0" lvl="0" marL="0" rtl="0" algn="ctr">
              <a:spcBef>
                <a:spcPts val="0"/>
              </a:spcBef>
              <a:spcAft>
                <a:spcPts val="0"/>
              </a:spcAft>
              <a:buNone/>
            </a:pPr>
            <a:r>
              <a:t/>
            </a:r>
            <a:endParaRPr/>
          </a:p>
        </p:txBody>
      </p:sp>
      <p:sp>
        <p:nvSpPr>
          <p:cNvPr id="68" name="Google Shape;68;p1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Created by: </a:t>
            </a:r>
            <a:endParaRPr b="1"/>
          </a:p>
          <a:p>
            <a:pPr indent="0" lvl="0" marL="0" rtl="0" algn="l">
              <a:spcBef>
                <a:spcPts val="1600"/>
              </a:spcBef>
              <a:spcAft>
                <a:spcPts val="0"/>
              </a:spcAft>
              <a:buNone/>
            </a:pPr>
            <a:r>
              <a:rPr lang="en" sz="1400"/>
              <a:t>Richard Compton (Display)</a:t>
            </a:r>
            <a:endParaRPr sz="1400"/>
          </a:p>
          <a:p>
            <a:pPr indent="0" lvl="0" marL="0" rtl="0" algn="l">
              <a:spcBef>
                <a:spcPts val="1600"/>
              </a:spcBef>
              <a:spcAft>
                <a:spcPts val="0"/>
              </a:spcAft>
              <a:buNone/>
            </a:pPr>
            <a:r>
              <a:rPr lang="en" sz="1400"/>
              <a:t>Mary Shiner (Display)</a:t>
            </a:r>
            <a:endParaRPr sz="1400"/>
          </a:p>
          <a:p>
            <a:pPr indent="0" lvl="0" marL="0" rtl="0" algn="l">
              <a:spcBef>
                <a:spcPts val="1600"/>
              </a:spcBef>
              <a:spcAft>
                <a:spcPts val="0"/>
              </a:spcAft>
              <a:buNone/>
            </a:pPr>
            <a:r>
              <a:rPr lang="en" sz="1400"/>
              <a:t>Kevin Kaminski (Database)</a:t>
            </a:r>
            <a:endParaRPr sz="1400"/>
          </a:p>
          <a:p>
            <a:pPr indent="0" lvl="0" marL="0" rtl="0" algn="l">
              <a:spcBef>
                <a:spcPts val="1600"/>
              </a:spcBef>
              <a:spcAft>
                <a:spcPts val="0"/>
              </a:spcAft>
              <a:buNone/>
            </a:pPr>
            <a:r>
              <a:rPr lang="en" sz="1400"/>
              <a:t>Kelly Kurkowski (Database)</a:t>
            </a:r>
            <a:endParaRPr sz="1400"/>
          </a:p>
          <a:p>
            <a:pPr indent="0" lvl="0" marL="0" rtl="0" algn="l">
              <a:spcBef>
                <a:spcPts val="1600"/>
              </a:spcBef>
              <a:spcAft>
                <a:spcPts val="0"/>
              </a:spcAft>
              <a:buNone/>
            </a:pPr>
            <a:r>
              <a:rPr lang="en" sz="1400"/>
              <a:t>Selena Haidar (Middleware)</a:t>
            </a:r>
            <a:endParaRPr sz="1400"/>
          </a:p>
          <a:p>
            <a:pPr indent="0" lvl="0" marL="0" rtl="0" algn="l">
              <a:spcBef>
                <a:spcPts val="1600"/>
              </a:spcBef>
              <a:spcAft>
                <a:spcPts val="0"/>
              </a:spcAft>
              <a:buNone/>
            </a:pPr>
            <a:r>
              <a:rPr lang="en" sz="1400"/>
              <a:t>Seth Logan (Middleware)</a:t>
            </a:r>
            <a:endParaRPr sz="1400"/>
          </a:p>
          <a:p>
            <a:pPr indent="0" lvl="0" marL="0" rtl="0" algn="l">
              <a:spcBef>
                <a:spcPts val="1600"/>
              </a:spcBef>
              <a:spcAft>
                <a:spcPts val="1600"/>
              </a:spcAft>
              <a:buNone/>
            </a:pPr>
            <a:r>
              <a:rPr lang="en" sz="1400"/>
              <a:t>Elias Qumsieh (Middleware)</a:t>
            </a:r>
            <a:endParaRPr sz="1400"/>
          </a:p>
        </p:txBody>
      </p:sp>
      <p:pic>
        <p:nvPicPr>
          <p:cNvPr id="69" name="Google Shape;69;p13"/>
          <p:cNvPicPr preferRelativeResize="0"/>
          <p:nvPr/>
        </p:nvPicPr>
        <p:blipFill>
          <a:blip r:embed="rId3">
            <a:alphaModFix/>
          </a:blip>
          <a:stretch>
            <a:fillRect/>
          </a:stretch>
        </p:blipFill>
        <p:spPr>
          <a:xfrm>
            <a:off x="1722750" y="1483350"/>
            <a:ext cx="1435124" cy="14351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a:t>
            </a:r>
            <a:r>
              <a:rPr lang="en"/>
              <a:t>Web Application Skeleton</a:t>
            </a:r>
            <a:endParaRPr/>
          </a:p>
          <a:p>
            <a:pPr indent="0" lvl="0" marL="0" rtl="0" algn="l">
              <a:spcBef>
                <a:spcPts val="0"/>
              </a:spcBef>
              <a:spcAft>
                <a:spcPts val="0"/>
              </a:spcAft>
              <a:buNone/>
            </a:pPr>
            <a:r>
              <a:t/>
            </a:r>
            <a:endParaRPr/>
          </a:p>
        </p:txBody>
      </p:sp>
      <p:pic>
        <p:nvPicPr>
          <p:cNvPr id="137" name="Google Shape;137;p22"/>
          <p:cNvPicPr preferRelativeResize="0"/>
          <p:nvPr/>
        </p:nvPicPr>
        <p:blipFill>
          <a:blip r:embed="rId3">
            <a:alphaModFix/>
          </a:blip>
          <a:stretch>
            <a:fillRect/>
          </a:stretch>
        </p:blipFill>
        <p:spPr>
          <a:xfrm>
            <a:off x="311700" y="1426938"/>
            <a:ext cx="5686776" cy="1907075"/>
          </a:xfrm>
          <a:prstGeom prst="rect">
            <a:avLst/>
          </a:prstGeom>
          <a:noFill/>
          <a:ln>
            <a:noFill/>
          </a:ln>
        </p:spPr>
      </p:pic>
      <p:pic>
        <p:nvPicPr>
          <p:cNvPr id="138" name="Google Shape;138;p22"/>
          <p:cNvPicPr preferRelativeResize="0"/>
          <p:nvPr/>
        </p:nvPicPr>
        <p:blipFill>
          <a:blip r:embed="rId4">
            <a:alphaModFix/>
          </a:blip>
          <a:stretch>
            <a:fillRect/>
          </a:stretch>
        </p:blipFill>
        <p:spPr>
          <a:xfrm>
            <a:off x="5998475" y="3786175"/>
            <a:ext cx="3019425" cy="904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a:t>
            </a:r>
            <a:r>
              <a:rPr lang="en"/>
              <a:t>Web Application Skeleton</a:t>
            </a:r>
            <a:endParaRPr/>
          </a:p>
          <a:p>
            <a:pPr indent="0" lvl="0" marL="0" rtl="0" algn="l">
              <a:spcBef>
                <a:spcPts val="0"/>
              </a:spcBef>
              <a:spcAft>
                <a:spcPts val="0"/>
              </a:spcAft>
              <a:buNone/>
            </a:pPr>
            <a:r>
              <a:t/>
            </a:r>
            <a:endParaRPr/>
          </a:p>
        </p:txBody>
      </p:sp>
      <p:pic>
        <p:nvPicPr>
          <p:cNvPr id="144" name="Google Shape;144;p23"/>
          <p:cNvPicPr preferRelativeResize="0"/>
          <p:nvPr/>
        </p:nvPicPr>
        <p:blipFill>
          <a:blip r:embed="rId3">
            <a:alphaModFix/>
          </a:blip>
          <a:stretch>
            <a:fillRect/>
          </a:stretch>
        </p:blipFill>
        <p:spPr>
          <a:xfrm>
            <a:off x="311704" y="1263700"/>
            <a:ext cx="4196076" cy="1994175"/>
          </a:xfrm>
          <a:prstGeom prst="rect">
            <a:avLst/>
          </a:prstGeom>
          <a:noFill/>
          <a:ln>
            <a:noFill/>
          </a:ln>
        </p:spPr>
      </p:pic>
      <p:pic>
        <p:nvPicPr>
          <p:cNvPr id="145" name="Google Shape;145;p23"/>
          <p:cNvPicPr preferRelativeResize="0"/>
          <p:nvPr/>
        </p:nvPicPr>
        <p:blipFill>
          <a:blip r:embed="rId4">
            <a:alphaModFix/>
          </a:blip>
          <a:stretch>
            <a:fillRect/>
          </a:stretch>
        </p:blipFill>
        <p:spPr>
          <a:xfrm>
            <a:off x="4636225" y="2959068"/>
            <a:ext cx="4196074" cy="198220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a:t>
            </a:r>
            <a:r>
              <a:rPr lang="en"/>
              <a:t>Web Application Skeleton</a:t>
            </a:r>
            <a:endParaRPr/>
          </a:p>
          <a:p>
            <a:pPr indent="0" lvl="0" marL="0" rtl="0" algn="l">
              <a:spcBef>
                <a:spcPts val="0"/>
              </a:spcBef>
              <a:spcAft>
                <a:spcPts val="0"/>
              </a:spcAft>
              <a:buNone/>
            </a:pPr>
            <a:r>
              <a:t/>
            </a:r>
            <a:endParaRPr/>
          </a:p>
        </p:txBody>
      </p:sp>
      <p:pic>
        <p:nvPicPr>
          <p:cNvPr id="151" name="Google Shape;151;p24"/>
          <p:cNvPicPr preferRelativeResize="0"/>
          <p:nvPr/>
        </p:nvPicPr>
        <p:blipFill>
          <a:blip r:embed="rId3">
            <a:alphaModFix/>
          </a:blip>
          <a:stretch>
            <a:fillRect/>
          </a:stretch>
        </p:blipFill>
        <p:spPr>
          <a:xfrm>
            <a:off x="308562" y="1225063"/>
            <a:ext cx="3368727" cy="1810825"/>
          </a:xfrm>
          <a:prstGeom prst="rect">
            <a:avLst/>
          </a:prstGeom>
          <a:noFill/>
          <a:ln>
            <a:noFill/>
          </a:ln>
        </p:spPr>
      </p:pic>
      <p:pic>
        <p:nvPicPr>
          <p:cNvPr id="152" name="Google Shape;152;p24"/>
          <p:cNvPicPr preferRelativeResize="0"/>
          <p:nvPr/>
        </p:nvPicPr>
        <p:blipFill>
          <a:blip r:embed="rId4">
            <a:alphaModFix/>
          </a:blip>
          <a:stretch>
            <a:fillRect/>
          </a:stretch>
        </p:blipFill>
        <p:spPr>
          <a:xfrm>
            <a:off x="4904450" y="1152425"/>
            <a:ext cx="3486048" cy="1870150"/>
          </a:xfrm>
          <a:prstGeom prst="rect">
            <a:avLst/>
          </a:prstGeom>
          <a:noFill/>
          <a:ln>
            <a:noFill/>
          </a:ln>
        </p:spPr>
      </p:pic>
      <p:pic>
        <p:nvPicPr>
          <p:cNvPr id="153" name="Google Shape;153;p24"/>
          <p:cNvPicPr preferRelativeResize="0"/>
          <p:nvPr/>
        </p:nvPicPr>
        <p:blipFill>
          <a:blip r:embed="rId5">
            <a:alphaModFix/>
          </a:blip>
          <a:stretch>
            <a:fillRect/>
          </a:stretch>
        </p:blipFill>
        <p:spPr>
          <a:xfrm>
            <a:off x="311695" y="3108524"/>
            <a:ext cx="3362453" cy="1810826"/>
          </a:xfrm>
          <a:prstGeom prst="rect">
            <a:avLst/>
          </a:prstGeom>
          <a:noFill/>
          <a:ln>
            <a:noFill/>
          </a:ln>
        </p:spPr>
      </p:pic>
      <p:pic>
        <p:nvPicPr>
          <p:cNvPr id="154" name="Google Shape;154;p24"/>
          <p:cNvPicPr preferRelativeResize="0"/>
          <p:nvPr/>
        </p:nvPicPr>
        <p:blipFill>
          <a:blip r:embed="rId6">
            <a:alphaModFix/>
          </a:blip>
          <a:stretch>
            <a:fillRect/>
          </a:stretch>
        </p:blipFill>
        <p:spPr>
          <a:xfrm>
            <a:off x="4733767" y="2955750"/>
            <a:ext cx="3656736" cy="19635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Risks &amp; Challenges</a:t>
            </a:r>
            <a:endParaRPr/>
          </a:p>
        </p:txBody>
      </p:sp>
      <p:sp>
        <p:nvSpPr>
          <p:cNvPr id="160" name="Google Shape;160;p2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Adjusting to new ideas and bumps in the road</a:t>
            </a:r>
            <a:endParaRPr/>
          </a:p>
          <a:p>
            <a:pPr indent="-342900" lvl="0" marL="457200" rtl="0" algn="l">
              <a:spcBef>
                <a:spcPts val="0"/>
              </a:spcBef>
              <a:spcAft>
                <a:spcPts val="0"/>
              </a:spcAft>
              <a:buSzPts val="1800"/>
              <a:buChar char="●"/>
            </a:pPr>
            <a:r>
              <a:rPr lang="en"/>
              <a:t>Clear communication</a:t>
            </a:r>
            <a:endParaRPr/>
          </a:p>
          <a:p>
            <a:pPr indent="-342900" lvl="0" marL="457200" rtl="0" algn="l">
              <a:spcBef>
                <a:spcPts val="0"/>
              </a:spcBef>
              <a:spcAft>
                <a:spcPts val="0"/>
              </a:spcAft>
              <a:buSzPts val="1800"/>
              <a:buChar char="●"/>
            </a:pPr>
            <a:r>
              <a:rPr lang="en"/>
              <a:t>Keeping scope limited and focused</a:t>
            </a:r>
            <a:endParaRPr/>
          </a:p>
          <a:p>
            <a:pPr indent="-342900" lvl="0" marL="457200" rtl="0" algn="l">
              <a:spcBef>
                <a:spcPts val="0"/>
              </a:spcBef>
              <a:spcAft>
                <a:spcPts val="0"/>
              </a:spcAft>
              <a:buSzPts val="1800"/>
              <a:buChar char="●"/>
            </a:pPr>
            <a:r>
              <a:rPr lang="en"/>
              <a:t>Combining everyone’s code at the end of a sprint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 Mitigation</a:t>
            </a:r>
            <a:endParaRPr/>
          </a:p>
        </p:txBody>
      </p:sp>
      <p:sp>
        <p:nvSpPr>
          <p:cNvPr id="166" name="Google Shape;166;p2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Daily communication on Slack</a:t>
            </a:r>
            <a:endParaRPr/>
          </a:p>
          <a:p>
            <a:pPr indent="-342900" lvl="0" marL="457200" rtl="0" algn="l">
              <a:spcBef>
                <a:spcPts val="0"/>
              </a:spcBef>
              <a:spcAft>
                <a:spcPts val="0"/>
              </a:spcAft>
              <a:buSzPts val="1800"/>
              <a:buChar char="●"/>
            </a:pPr>
            <a:r>
              <a:rPr lang="en"/>
              <a:t>Meetings in-person twice a week</a:t>
            </a:r>
            <a:endParaRPr/>
          </a:p>
          <a:p>
            <a:pPr indent="-342900" lvl="0" marL="457200" rtl="0" algn="l">
              <a:spcBef>
                <a:spcPts val="0"/>
              </a:spcBef>
              <a:spcAft>
                <a:spcPts val="0"/>
              </a:spcAft>
              <a:buSzPts val="1800"/>
              <a:buChar char="●"/>
            </a:pPr>
            <a:r>
              <a:rPr lang="en"/>
              <a:t>Expert GitHub management</a:t>
            </a:r>
            <a:endParaRPr/>
          </a:p>
          <a:p>
            <a:pPr indent="-342900" lvl="0" marL="457200" rtl="0" algn="l">
              <a:spcBef>
                <a:spcPts val="0"/>
              </a:spcBef>
              <a:spcAft>
                <a:spcPts val="0"/>
              </a:spcAft>
              <a:buSzPts val="1800"/>
              <a:buChar char="●"/>
            </a:pPr>
            <a:r>
              <a:rPr lang="en"/>
              <a:t>Splitting up into teams (Display, Middleware, Database/Mobile)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2 Objectives</a:t>
            </a:r>
            <a:endParaRPr/>
          </a:p>
        </p:txBody>
      </p:sp>
      <p:sp>
        <p:nvSpPr>
          <p:cNvPr id="172" name="Google Shape;172;p2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Establish </a:t>
            </a:r>
            <a:r>
              <a:rPr lang="en"/>
              <a:t>the notification process.</a:t>
            </a:r>
            <a:endParaRPr/>
          </a:p>
          <a:p>
            <a:pPr indent="-342900" lvl="0" marL="457200" rtl="0" algn="l">
              <a:spcBef>
                <a:spcPts val="0"/>
              </a:spcBef>
              <a:spcAft>
                <a:spcPts val="0"/>
              </a:spcAft>
              <a:buSzPts val="1800"/>
              <a:buChar char="●"/>
            </a:pPr>
            <a:r>
              <a:rPr b="1" lang="en"/>
              <a:t>Complete </a:t>
            </a:r>
            <a:r>
              <a:rPr lang="en"/>
              <a:t>the layout of all the web pages.</a:t>
            </a:r>
            <a:endParaRPr/>
          </a:p>
          <a:p>
            <a:pPr indent="-342900" lvl="0" marL="457200" rtl="0" algn="l">
              <a:spcBef>
                <a:spcPts val="0"/>
              </a:spcBef>
              <a:spcAft>
                <a:spcPts val="0"/>
              </a:spcAft>
              <a:buSzPts val="1800"/>
              <a:buChar char="●"/>
            </a:pPr>
            <a:r>
              <a:rPr b="1" lang="en"/>
              <a:t>Create</a:t>
            </a:r>
            <a:r>
              <a:rPr b="1" lang="en"/>
              <a:t> </a:t>
            </a:r>
            <a:r>
              <a:rPr lang="en"/>
              <a:t>a click, drag, and drop restaurant layout skeleton.</a:t>
            </a:r>
            <a:endParaRPr/>
          </a:p>
          <a:p>
            <a:pPr indent="-342900" lvl="0" marL="457200" rtl="0" algn="l">
              <a:spcBef>
                <a:spcPts val="0"/>
              </a:spcBef>
              <a:spcAft>
                <a:spcPts val="0"/>
              </a:spcAft>
              <a:buSzPts val="1800"/>
              <a:buChar char="●"/>
            </a:pPr>
            <a:r>
              <a:rPr b="1" lang="en"/>
              <a:t>Work </a:t>
            </a:r>
            <a:r>
              <a:rPr lang="en"/>
              <a:t>on the mobile application’s GUI and integration.</a:t>
            </a:r>
            <a:endParaRPr/>
          </a:p>
          <a:p>
            <a:pPr indent="-342900" lvl="0" marL="457200" rtl="0" algn="l">
              <a:spcBef>
                <a:spcPts val="0"/>
              </a:spcBef>
              <a:spcAft>
                <a:spcPts val="0"/>
              </a:spcAft>
              <a:buSzPts val="1800"/>
              <a:buChar char="●"/>
            </a:pPr>
            <a:r>
              <a:rPr b="1" lang="en"/>
              <a:t>Compile </a:t>
            </a:r>
            <a:r>
              <a:rPr lang="en"/>
              <a:t>research about restaurant wait times and create a formula to calculate an average.</a:t>
            </a:r>
            <a:endParaRPr/>
          </a:p>
          <a:p>
            <a:pPr indent="0" lvl="0" marL="0" rtl="0" algn="l">
              <a:spcBef>
                <a:spcPts val="1600"/>
              </a:spcBef>
              <a:spcAft>
                <a:spcPts val="1600"/>
              </a:spcAft>
              <a:buNone/>
            </a:pPr>
            <a:r>
              <a:t/>
            </a:r>
            <a:endParaRPr/>
          </a:p>
        </p:txBody>
      </p:sp>
      <p:cxnSp>
        <p:nvCxnSpPr>
          <p:cNvPr id="173" name="Google Shape;173;p27"/>
          <p:cNvCxnSpPr/>
          <p:nvPr/>
        </p:nvCxnSpPr>
        <p:spPr>
          <a:xfrm>
            <a:off x="1735650" y="3795200"/>
            <a:ext cx="5664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311700" y="1802550"/>
            <a:ext cx="8520600" cy="15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7200"/>
              <a:t>Demonstration</a:t>
            </a:r>
            <a:r>
              <a:rPr lang="en" sz="7200"/>
              <a:t> </a:t>
            </a:r>
            <a:r>
              <a:rPr i="1" lang="en" sz="7200"/>
              <a:t>Time</a:t>
            </a:r>
            <a:endParaRPr i="1" sz="7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00" y="1802550"/>
            <a:ext cx="8520600" cy="15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t>Questions?</a:t>
            </a:r>
            <a:endParaRPr sz="7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ReServe</a:t>
            </a:r>
            <a:r>
              <a:rPr lang="en"/>
              <a:t> Refresher</a:t>
            </a:r>
            <a:endParaRPr/>
          </a:p>
          <a:p>
            <a:pPr indent="0" lvl="0" marL="0" rtl="0" algn="l">
              <a:spcBef>
                <a:spcPts val="0"/>
              </a:spcBef>
              <a:spcAft>
                <a:spcPts val="0"/>
              </a:spcAft>
              <a:buNone/>
            </a:pPr>
            <a:r>
              <a:t/>
            </a:r>
            <a:endParaRPr/>
          </a:p>
        </p:txBody>
      </p:sp>
      <p:sp>
        <p:nvSpPr>
          <p:cNvPr id="75" name="Google Shape;75;p14"/>
          <p:cNvSpPr txBox="1"/>
          <p:nvPr>
            <p:ph idx="1" type="body"/>
          </p:nvPr>
        </p:nvSpPr>
        <p:spPr>
          <a:xfrm>
            <a:off x="311700" y="1266175"/>
            <a:ext cx="3999900" cy="343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We are creating a </a:t>
            </a:r>
            <a:r>
              <a:rPr i="1" lang="en" sz="1100"/>
              <a:t>web &amp; mobile application </a:t>
            </a:r>
            <a:r>
              <a:rPr lang="en" sz="1100"/>
              <a:t>that will help </a:t>
            </a:r>
            <a:r>
              <a:rPr lang="en" sz="1100"/>
              <a:t>restaurants</a:t>
            </a:r>
            <a:r>
              <a:rPr lang="en" sz="1100"/>
              <a:t> accurately calculate wait times, giving a more enjoyable experience to the consumer.</a:t>
            </a:r>
            <a:endParaRPr sz="1100"/>
          </a:p>
          <a:p>
            <a:pPr indent="0" lvl="0" marL="0" rtl="0" algn="l">
              <a:spcBef>
                <a:spcPts val="1600"/>
              </a:spcBef>
              <a:spcAft>
                <a:spcPts val="0"/>
              </a:spcAft>
              <a:buNone/>
            </a:pPr>
            <a:r>
              <a:rPr b="1" lang="en"/>
              <a:t>High Level User Stories:</a:t>
            </a:r>
            <a:endParaRPr b="1"/>
          </a:p>
          <a:p>
            <a:pPr indent="-298450" lvl="0" marL="457200" rtl="0" algn="l">
              <a:spcBef>
                <a:spcPts val="1600"/>
              </a:spcBef>
              <a:spcAft>
                <a:spcPts val="0"/>
              </a:spcAft>
              <a:buSzPts val="1100"/>
              <a:buChar char="●"/>
            </a:pPr>
            <a:r>
              <a:rPr lang="en" sz="1100"/>
              <a:t>As a restaurant manager, I want to easily configure, manage and reconfigure a seating area.</a:t>
            </a:r>
            <a:endParaRPr sz="1100"/>
          </a:p>
          <a:p>
            <a:pPr indent="-298450" lvl="0" marL="457200" rtl="0" algn="l">
              <a:spcBef>
                <a:spcPts val="0"/>
              </a:spcBef>
              <a:spcAft>
                <a:spcPts val="0"/>
              </a:spcAft>
              <a:buSzPts val="1100"/>
              <a:buChar char="●"/>
            </a:pPr>
            <a:r>
              <a:rPr lang="en" sz="1100"/>
              <a:t>As a restaurant manager, I want to quickly estimate my restaurant's average occupancy and wait time.</a:t>
            </a:r>
            <a:endParaRPr sz="1100"/>
          </a:p>
          <a:p>
            <a:pPr indent="-298450" lvl="0" marL="457200" rtl="0" algn="l">
              <a:spcBef>
                <a:spcPts val="0"/>
              </a:spcBef>
              <a:spcAft>
                <a:spcPts val="0"/>
              </a:spcAft>
              <a:buSzPts val="1100"/>
              <a:buChar char="●"/>
            </a:pPr>
            <a:r>
              <a:rPr lang="en" sz="1100"/>
              <a:t>As a restaurant manager, I want to store my restaurant's information in a concise, clean medium</a:t>
            </a:r>
            <a:endParaRPr sz="1100"/>
          </a:p>
          <a:p>
            <a:pPr indent="-298450" lvl="0" marL="457200" rtl="0" algn="l">
              <a:spcBef>
                <a:spcPts val="0"/>
              </a:spcBef>
              <a:spcAft>
                <a:spcPts val="0"/>
              </a:spcAft>
              <a:buSzPts val="1100"/>
              <a:buChar char="●"/>
            </a:pPr>
            <a:r>
              <a:rPr lang="en" sz="1100"/>
              <a:t>As a customer, I want to easily and accurately reserve a table.</a:t>
            </a:r>
            <a:endParaRPr sz="1100"/>
          </a:p>
          <a:p>
            <a:pPr indent="-298450" lvl="0" marL="457200" rtl="0" algn="l">
              <a:spcBef>
                <a:spcPts val="0"/>
              </a:spcBef>
              <a:spcAft>
                <a:spcPts val="0"/>
              </a:spcAft>
              <a:buSzPts val="1100"/>
              <a:buChar char="●"/>
            </a:pPr>
            <a:r>
              <a:rPr lang="en" sz="1100"/>
              <a:t>As a customer, I want to swiftly know the current wait time.</a:t>
            </a:r>
            <a:endParaRPr sz="1100"/>
          </a:p>
        </p:txBody>
      </p:sp>
      <p:sp>
        <p:nvSpPr>
          <p:cNvPr id="76" name="Google Shape;76;p14"/>
          <p:cNvSpPr txBox="1"/>
          <p:nvPr>
            <p:ph idx="2" type="body"/>
          </p:nvPr>
        </p:nvSpPr>
        <p:spPr>
          <a:xfrm>
            <a:off x="4832400" y="1266175"/>
            <a:ext cx="3999900" cy="343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We are using Microsoft Visual Studio, C# as the primary programming language, T-SQL for the database, and Windows Server to host the web server.</a:t>
            </a:r>
            <a:endParaRPr sz="1100"/>
          </a:p>
          <a:p>
            <a:pPr indent="0" lvl="0" marL="0" rtl="0" algn="l">
              <a:spcBef>
                <a:spcPts val="1600"/>
              </a:spcBef>
              <a:spcAft>
                <a:spcPts val="0"/>
              </a:spcAft>
              <a:buNone/>
            </a:pPr>
            <a:r>
              <a:rPr b="1" lang="en"/>
              <a:t>Other Important Information:</a:t>
            </a:r>
            <a:endParaRPr b="1"/>
          </a:p>
          <a:p>
            <a:pPr indent="-298450" lvl="0" marL="457200" rtl="0" algn="l">
              <a:spcBef>
                <a:spcPts val="1600"/>
              </a:spcBef>
              <a:spcAft>
                <a:spcPts val="0"/>
              </a:spcAft>
              <a:buSzPts val="1100"/>
              <a:buChar char="●"/>
            </a:pPr>
            <a:r>
              <a:rPr lang="en" sz="1100"/>
              <a:t>ASP.NET framework</a:t>
            </a:r>
            <a:endParaRPr sz="1100"/>
          </a:p>
          <a:p>
            <a:pPr indent="-298450" lvl="0" marL="457200" rtl="0" algn="l">
              <a:spcBef>
                <a:spcPts val="0"/>
              </a:spcBef>
              <a:spcAft>
                <a:spcPts val="0"/>
              </a:spcAft>
              <a:buSzPts val="1100"/>
              <a:buChar char="●"/>
            </a:pPr>
            <a:r>
              <a:rPr lang="en" sz="1100"/>
              <a:t>GitHub for version control</a:t>
            </a:r>
            <a:endParaRPr sz="1100"/>
          </a:p>
          <a:p>
            <a:pPr indent="-298450" lvl="0" marL="457200" rtl="0" algn="l">
              <a:spcBef>
                <a:spcPts val="0"/>
              </a:spcBef>
              <a:spcAft>
                <a:spcPts val="0"/>
              </a:spcAft>
              <a:buSzPts val="1100"/>
              <a:buChar char="●"/>
            </a:pPr>
            <a:r>
              <a:rPr lang="en" sz="1100"/>
              <a:t>Trello for project management</a:t>
            </a:r>
            <a:endParaRPr sz="1100"/>
          </a:p>
          <a:p>
            <a:pPr indent="-298450" lvl="0" marL="457200" rtl="0" algn="l">
              <a:spcBef>
                <a:spcPts val="0"/>
              </a:spcBef>
              <a:spcAft>
                <a:spcPts val="0"/>
              </a:spcAft>
              <a:buSzPts val="1100"/>
              <a:buChar char="●"/>
            </a:pPr>
            <a:r>
              <a:rPr lang="en" sz="1100"/>
              <a:t>Slack for communication (GitHub integration)</a:t>
            </a:r>
            <a:endParaRPr sz="1100"/>
          </a:p>
          <a:p>
            <a:pPr indent="-298450" lvl="0" marL="457200" rtl="0" algn="l">
              <a:spcBef>
                <a:spcPts val="0"/>
              </a:spcBef>
              <a:spcAft>
                <a:spcPts val="0"/>
              </a:spcAft>
              <a:buSzPts val="1100"/>
              <a:buChar char="●"/>
            </a:pPr>
            <a:r>
              <a:rPr lang="en" sz="1100"/>
              <a:t>Meet up to twice/week in-person</a:t>
            </a:r>
            <a:endParaRPr sz="1100"/>
          </a:p>
          <a:p>
            <a:pPr indent="-298450" lvl="0" marL="457200" rtl="0" algn="l">
              <a:spcBef>
                <a:spcPts val="0"/>
              </a:spcBef>
              <a:spcAft>
                <a:spcPts val="0"/>
              </a:spcAft>
              <a:buSzPts val="1100"/>
              <a:buChar char="●"/>
            </a:pPr>
            <a:r>
              <a:rPr lang="en" sz="1100"/>
              <a:t>Xamarin for mobile application</a:t>
            </a:r>
            <a:endParaRPr sz="1100"/>
          </a:p>
        </p:txBody>
      </p:sp>
      <p:pic>
        <p:nvPicPr>
          <p:cNvPr id="77" name="Google Shape;77;p14"/>
          <p:cNvPicPr preferRelativeResize="0"/>
          <p:nvPr/>
        </p:nvPicPr>
        <p:blipFill>
          <a:blip r:embed="rId3">
            <a:alphaModFix/>
          </a:blip>
          <a:stretch>
            <a:fillRect/>
          </a:stretch>
        </p:blipFill>
        <p:spPr>
          <a:xfrm>
            <a:off x="7979900" y="1809728"/>
            <a:ext cx="439350" cy="384600"/>
          </a:xfrm>
          <a:prstGeom prst="rect">
            <a:avLst/>
          </a:prstGeom>
          <a:noFill/>
          <a:ln>
            <a:noFill/>
          </a:ln>
        </p:spPr>
      </p:pic>
      <p:pic>
        <p:nvPicPr>
          <p:cNvPr id="78" name="Google Shape;78;p14"/>
          <p:cNvPicPr preferRelativeResize="0"/>
          <p:nvPr/>
        </p:nvPicPr>
        <p:blipFill>
          <a:blip r:embed="rId4">
            <a:alphaModFix/>
          </a:blip>
          <a:stretch>
            <a:fillRect/>
          </a:stretch>
        </p:blipFill>
        <p:spPr>
          <a:xfrm>
            <a:off x="4832401" y="3929526"/>
            <a:ext cx="774050" cy="774050"/>
          </a:xfrm>
          <a:prstGeom prst="rect">
            <a:avLst/>
          </a:prstGeom>
          <a:noFill/>
          <a:ln>
            <a:noFill/>
          </a:ln>
        </p:spPr>
      </p:pic>
      <p:pic>
        <p:nvPicPr>
          <p:cNvPr id="79" name="Google Shape;79;p14"/>
          <p:cNvPicPr preferRelativeResize="0"/>
          <p:nvPr/>
        </p:nvPicPr>
        <p:blipFill>
          <a:blip r:embed="rId5">
            <a:alphaModFix/>
          </a:blip>
          <a:stretch>
            <a:fillRect/>
          </a:stretch>
        </p:blipFill>
        <p:spPr>
          <a:xfrm>
            <a:off x="6127250" y="3962850"/>
            <a:ext cx="707400" cy="707400"/>
          </a:xfrm>
          <a:prstGeom prst="rect">
            <a:avLst/>
          </a:prstGeom>
          <a:noFill/>
          <a:ln>
            <a:noFill/>
          </a:ln>
        </p:spPr>
      </p:pic>
      <p:pic>
        <p:nvPicPr>
          <p:cNvPr id="80" name="Google Shape;80;p14"/>
          <p:cNvPicPr preferRelativeResize="0"/>
          <p:nvPr/>
        </p:nvPicPr>
        <p:blipFill>
          <a:blip r:embed="rId6">
            <a:alphaModFix/>
          </a:blip>
          <a:stretch>
            <a:fillRect/>
          </a:stretch>
        </p:blipFill>
        <p:spPr>
          <a:xfrm>
            <a:off x="7161657" y="3962850"/>
            <a:ext cx="1257595" cy="707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UML</a:t>
            </a:r>
            <a:endParaRPr/>
          </a:p>
        </p:txBody>
      </p:sp>
      <p:pic>
        <p:nvPicPr>
          <p:cNvPr id="86" name="Google Shape;86;p15"/>
          <p:cNvPicPr preferRelativeResize="0"/>
          <p:nvPr/>
        </p:nvPicPr>
        <p:blipFill>
          <a:blip r:embed="rId3">
            <a:alphaModFix/>
          </a:blip>
          <a:stretch>
            <a:fillRect/>
          </a:stretch>
        </p:blipFill>
        <p:spPr>
          <a:xfrm>
            <a:off x="3313525" y="393838"/>
            <a:ext cx="5012525" cy="4355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 Level Design</a:t>
            </a:r>
            <a:endParaRPr/>
          </a:p>
        </p:txBody>
      </p:sp>
      <p:pic>
        <p:nvPicPr>
          <p:cNvPr id="92" name="Google Shape;92;p16"/>
          <p:cNvPicPr preferRelativeResize="0"/>
          <p:nvPr/>
        </p:nvPicPr>
        <p:blipFill>
          <a:blip r:embed="rId3">
            <a:alphaModFix/>
          </a:blip>
          <a:stretch>
            <a:fillRect/>
          </a:stretch>
        </p:blipFill>
        <p:spPr>
          <a:xfrm>
            <a:off x="5116356" y="1101225"/>
            <a:ext cx="3593369" cy="3785101"/>
          </a:xfrm>
          <a:prstGeom prst="rect">
            <a:avLst/>
          </a:prstGeom>
          <a:noFill/>
          <a:ln>
            <a:noFill/>
          </a:ln>
        </p:spPr>
      </p:pic>
      <p:pic>
        <p:nvPicPr>
          <p:cNvPr id="93" name="Google Shape;93;p16"/>
          <p:cNvPicPr preferRelativeResize="0"/>
          <p:nvPr/>
        </p:nvPicPr>
        <p:blipFill>
          <a:blip r:embed="rId4">
            <a:alphaModFix/>
          </a:blip>
          <a:stretch>
            <a:fillRect/>
          </a:stretch>
        </p:blipFill>
        <p:spPr>
          <a:xfrm>
            <a:off x="1576900" y="1251250"/>
            <a:ext cx="1665375" cy="3635074"/>
          </a:xfrm>
          <a:prstGeom prst="rect">
            <a:avLst/>
          </a:prstGeom>
          <a:noFill/>
          <a:ln>
            <a:noFill/>
          </a:ln>
        </p:spPr>
      </p:pic>
      <p:sp>
        <p:nvSpPr>
          <p:cNvPr id="94" name="Google Shape;94;p16"/>
          <p:cNvSpPr/>
          <p:nvPr/>
        </p:nvSpPr>
        <p:spPr>
          <a:xfrm>
            <a:off x="3868350" y="2443150"/>
            <a:ext cx="900000" cy="5679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Analysis</a:t>
            </a:r>
            <a:endParaRPr/>
          </a:p>
        </p:txBody>
      </p:sp>
      <p:sp>
        <p:nvSpPr>
          <p:cNvPr id="100" name="Google Shape;100;p17"/>
          <p:cNvSpPr txBox="1"/>
          <p:nvPr>
            <p:ph idx="1" type="body"/>
          </p:nvPr>
        </p:nvSpPr>
        <p:spPr>
          <a:xfrm>
            <a:off x="311700" y="1631400"/>
            <a:ext cx="8520600" cy="197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Researched for the </a:t>
            </a:r>
            <a:r>
              <a:rPr lang="en"/>
              <a:t>requirements</a:t>
            </a:r>
            <a:r>
              <a:rPr lang="en"/>
              <a:t> to develop the login </a:t>
            </a:r>
            <a:r>
              <a:rPr lang="en"/>
              <a:t>mechanism</a:t>
            </a:r>
            <a:r>
              <a:rPr lang="en"/>
              <a:t> </a:t>
            </a:r>
            <a:endParaRPr/>
          </a:p>
          <a:p>
            <a:pPr indent="-342900" lvl="0" marL="457200" rtl="0" algn="l">
              <a:spcBef>
                <a:spcPts val="0"/>
              </a:spcBef>
              <a:spcAft>
                <a:spcPts val="0"/>
              </a:spcAft>
              <a:buSzPts val="1800"/>
              <a:buChar char="●"/>
            </a:pPr>
            <a:r>
              <a:rPr lang="en"/>
              <a:t>Understand how the logic behind the page will behave</a:t>
            </a:r>
            <a:endParaRPr/>
          </a:p>
          <a:p>
            <a:pPr indent="-342900" lvl="0" marL="457200" rtl="0" algn="l">
              <a:spcBef>
                <a:spcPts val="0"/>
              </a:spcBef>
              <a:spcAft>
                <a:spcPts val="0"/>
              </a:spcAft>
              <a:buSzPts val="1800"/>
              <a:buChar char="●"/>
            </a:pPr>
            <a:r>
              <a:rPr lang="en"/>
              <a:t>Divide the work into three parts, display, middleware, and database</a:t>
            </a:r>
            <a:endParaRPr/>
          </a:p>
          <a:p>
            <a:pPr indent="-342900" lvl="0" marL="457200" rtl="0" algn="l">
              <a:spcBef>
                <a:spcPts val="0"/>
              </a:spcBef>
              <a:spcAft>
                <a:spcPts val="0"/>
              </a:spcAft>
              <a:buSzPts val="1800"/>
              <a:buChar char="●"/>
            </a:pPr>
            <a:r>
              <a:rPr lang="en"/>
              <a:t>Provide a detailed document that assign the work to the sub groups</a:t>
            </a:r>
            <a:endParaRPr/>
          </a:p>
          <a:p>
            <a:pPr indent="-342900" lvl="0" marL="457200" rtl="0" algn="l">
              <a:spcBef>
                <a:spcPts val="0"/>
              </a:spcBef>
              <a:spcAft>
                <a:spcPts val="0"/>
              </a:spcAft>
              <a:buSzPts val="1800"/>
              <a:buChar char="●"/>
            </a:pPr>
            <a:r>
              <a:rPr lang="en"/>
              <a:t>Presented a temporary way to combine works together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Registration: Restaurants</a:t>
            </a:r>
            <a:endParaRPr/>
          </a:p>
        </p:txBody>
      </p:sp>
      <p:sp>
        <p:nvSpPr>
          <p:cNvPr id="106" name="Google Shape;106;p1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Managers can register their restaurant. In future builds, they will be able to configure seating areas using a drag and drop interface.</a:t>
            </a:r>
            <a:endParaRPr sz="1200"/>
          </a:p>
          <a:p>
            <a:pPr indent="0" lvl="0" marL="0" rtl="0" algn="l">
              <a:spcBef>
                <a:spcPts val="1600"/>
              </a:spcBef>
              <a:spcAft>
                <a:spcPts val="0"/>
              </a:spcAft>
              <a:buNone/>
            </a:pPr>
            <a:r>
              <a:t/>
            </a:r>
            <a:endParaRPr sz="1200"/>
          </a:p>
          <a:p>
            <a:pPr indent="0" lvl="0" marL="0" rtl="0" algn="l">
              <a:spcBef>
                <a:spcPts val="1600"/>
              </a:spcBef>
              <a:spcAft>
                <a:spcPts val="0"/>
              </a:spcAft>
              <a:buNone/>
            </a:pPr>
            <a:r>
              <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200"/>
          </a:p>
        </p:txBody>
      </p:sp>
      <p:pic>
        <p:nvPicPr>
          <p:cNvPr id="107" name="Google Shape;107;p18"/>
          <p:cNvPicPr preferRelativeResize="0"/>
          <p:nvPr/>
        </p:nvPicPr>
        <p:blipFill>
          <a:blip r:embed="rId3">
            <a:alphaModFix/>
          </a:blip>
          <a:stretch>
            <a:fillRect/>
          </a:stretch>
        </p:blipFill>
        <p:spPr>
          <a:xfrm>
            <a:off x="1456787" y="1832974"/>
            <a:ext cx="6230427" cy="2961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Registration: Customers</a:t>
            </a:r>
            <a:endParaRPr/>
          </a:p>
        </p:txBody>
      </p:sp>
      <p:sp>
        <p:nvSpPr>
          <p:cNvPr id="113" name="Google Shape;113;p1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Customers can send their name, phone number, and number of people in their party to the database. In future builds, they will be able to choose a specific </a:t>
            </a:r>
            <a:r>
              <a:rPr lang="en" sz="1200"/>
              <a:t>restaurant</a:t>
            </a:r>
            <a:r>
              <a:rPr lang="en" sz="1200"/>
              <a:t>, reserve a seat, and learn their wait time.</a:t>
            </a:r>
            <a:endParaRPr sz="1200"/>
          </a:p>
          <a:p>
            <a:pPr indent="0" lvl="0" marL="0" rtl="0" algn="l">
              <a:spcBef>
                <a:spcPts val="1600"/>
              </a:spcBef>
              <a:spcAft>
                <a:spcPts val="0"/>
              </a:spcAft>
              <a:buNone/>
            </a:pPr>
            <a:r>
              <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a:p>
        </p:txBody>
      </p:sp>
      <p:pic>
        <p:nvPicPr>
          <p:cNvPr id="114" name="Google Shape;114;p19"/>
          <p:cNvPicPr preferRelativeResize="0"/>
          <p:nvPr/>
        </p:nvPicPr>
        <p:blipFill>
          <a:blip r:embed="rId3">
            <a:alphaModFix/>
          </a:blip>
          <a:stretch>
            <a:fillRect/>
          </a:stretch>
        </p:blipFill>
        <p:spPr>
          <a:xfrm>
            <a:off x="1338300" y="1826173"/>
            <a:ext cx="6467376" cy="3055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a:t>
            </a:r>
            <a:endParaRPr/>
          </a:p>
        </p:txBody>
      </p:sp>
      <p:sp>
        <p:nvSpPr>
          <p:cNvPr id="120" name="Google Shape;120;p2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Table</a:t>
            </a:r>
            <a:endParaRPr/>
          </a:p>
          <a:p>
            <a:pPr indent="-342900" lvl="0" marL="457200" rtl="0" algn="l">
              <a:spcBef>
                <a:spcPts val="0"/>
              </a:spcBef>
              <a:spcAft>
                <a:spcPts val="0"/>
              </a:spcAft>
              <a:buSzPts val="1800"/>
              <a:buChar char="●"/>
            </a:pPr>
            <a:r>
              <a:rPr lang="en"/>
              <a:t>Main Class</a:t>
            </a:r>
            <a:endParaRPr/>
          </a:p>
          <a:p>
            <a:pPr indent="-342900" lvl="0" marL="457200" rtl="0" algn="l">
              <a:spcBef>
                <a:spcPts val="0"/>
              </a:spcBef>
              <a:spcAft>
                <a:spcPts val="0"/>
              </a:spcAft>
              <a:buSzPts val="1800"/>
              <a:buChar char="●"/>
            </a:pPr>
            <a:r>
              <a:rPr lang="en"/>
              <a:t>Method</a:t>
            </a:r>
            <a:endParaRPr/>
          </a:p>
          <a:p>
            <a:pPr indent="-342900" lvl="0" marL="457200" rtl="0" algn="l">
              <a:spcBef>
                <a:spcPts val="0"/>
              </a:spcBef>
              <a:spcAft>
                <a:spcPts val="0"/>
              </a:spcAft>
              <a:buSzPts val="1800"/>
              <a:buChar char="●"/>
            </a:pPr>
            <a:r>
              <a:rPr lang="en"/>
              <a:t>Combining projects inside Visual Studio</a:t>
            </a:r>
            <a:endParaRPr/>
          </a:p>
          <a:p>
            <a:pPr indent="-342900" lvl="0" marL="457200" rtl="0" algn="l">
              <a:spcBef>
                <a:spcPts val="0"/>
              </a:spcBef>
              <a:spcAft>
                <a:spcPts val="0"/>
              </a:spcAft>
              <a:buSzPts val="1800"/>
              <a:buChar char="●"/>
            </a:pPr>
            <a:r>
              <a:rPr lang="en"/>
              <a:t>Visual Studio Installer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Application Tools</a:t>
            </a:r>
            <a:endParaRPr/>
          </a:p>
        </p:txBody>
      </p:sp>
      <p:sp>
        <p:nvSpPr>
          <p:cNvPr id="126" name="Google Shape;126;p2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Visual Studio</a:t>
            </a:r>
            <a:endParaRPr/>
          </a:p>
          <a:p>
            <a:pPr indent="-342900" lvl="0" marL="457200" rtl="0" algn="l">
              <a:spcBef>
                <a:spcPts val="0"/>
              </a:spcBef>
              <a:spcAft>
                <a:spcPts val="0"/>
              </a:spcAft>
              <a:buSzPts val="1800"/>
              <a:buChar char="●"/>
            </a:pPr>
            <a:r>
              <a:rPr lang="en"/>
              <a:t>Bootstrap</a:t>
            </a:r>
            <a:endParaRPr/>
          </a:p>
          <a:p>
            <a:pPr indent="-342900" lvl="0" marL="457200" rtl="0" algn="l">
              <a:spcBef>
                <a:spcPts val="0"/>
              </a:spcBef>
              <a:spcAft>
                <a:spcPts val="0"/>
              </a:spcAft>
              <a:buSzPts val="1800"/>
              <a:buChar char="●"/>
            </a:pPr>
            <a:r>
              <a:rPr lang="en"/>
              <a:t>W3 Schools</a:t>
            </a:r>
            <a:endParaRPr/>
          </a:p>
          <a:p>
            <a:pPr indent="-342900" lvl="0" marL="457200" rtl="0" algn="l">
              <a:spcBef>
                <a:spcPts val="0"/>
              </a:spcBef>
              <a:spcAft>
                <a:spcPts val="0"/>
              </a:spcAft>
              <a:buSzPts val="1800"/>
              <a:buChar char="●"/>
            </a:pPr>
            <a:r>
              <a:rPr lang="en"/>
              <a:t>FreeFavicon</a:t>
            </a:r>
            <a:endParaRPr/>
          </a:p>
          <a:p>
            <a:pPr indent="-342900" lvl="0" marL="457200" rtl="0" algn="l">
              <a:spcBef>
                <a:spcPts val="0"/>
              </a:spcBef>
              <a:spcAft>
                <a:spcPts val="0"/>
              </a:spcAft>
              <a:buSzPts val="1800"/>
              <a:buChar char="●"/>
            </a:pPr>
            <a:r>
              <a:rPr lang="en"/>
              <a:t>Pexels</a:t>
            </a:r>
            <a:endParaRPr/>
          </a:p>
          <a:p>
            <a:pPr indent="0" lvl="0" marL="0" rtl="0" algn="l">
              <a:spcBef>
                <a:spcPts val="1600"/>
              </a:spcBef>
              <a:spcAft>
                <a:spcPts val="1600"/>
              </a:spcAft>
              <a:buNone/>
            </a:pPr>
            <a:r>
              <a:t/>
            </a:r>
            <a:endParaRPr/>
          </a:p>
        </p:txBody>
      </p:sp>
      <p:pic>
        <p:nvPicPr>
          <p:cNvPr id="127" name="Google Shape;127;p21"/>
          <p:cNvPicPr preferRelativeResize="0"/>
          <p:nvPr/>
        </p:nvPicPr>
        <p:blipFill>
          <a:blip r:embed="rId3">
            <a:alphaModFix/>
          </a:blip>
          <a:stretch>
            <a:fillRect/>
          </a:stretch>
        </p:blipFill>
        <p:spPr>
          <a:xfrm>
            <a:off x="3594075" y="1266325"/>
            <a:ext cx="1744650" cy="1465225"/>
          </a:xfrm>
          <a:prstGeom prst="rect">
            <a:avLst/>
          </a:prstGeom>
          <a:noFill/>
          <a:ln>
            <a:noFill/>
          </a:ln>
        </p:spPr>
      </p:pic>
      <p:pic>
        <p:nvPicPr>
          <p:cNvPr id="128" name="Google Shape;128;p21"/>
          <p:cNvPicPr preferRelativeResize="0"/>
          <p:nvPr/>
        </p:nvPicPr>
        <p:blipFill>
          <a:blip r:embed="rId4">
            <a:alphaModFix/>
          </a:blip>
          <a:stretch>
            <a:fillRect/>
          </a:stretch>
        </p:blipFill>
        <p:spPr>
          <a:xfrm>
            <a:off x="5985175" y="1266325"/>
            <a:ext cx="2214414" cy="1465226"/>
          </a:xfrm>
          <a:prstGeom prst="rect">
            <a:avLst/>
          </a:prstGeom>
          <a:noFill/>
          <a:ln>
            <a:noFill/>
          </a:ln>
        </p:spPr>
      </p:pic>
      <p:pic>
        <p:nvPicPr>
          <p:cNvPr id="129" name="Google Shape;129;p21"/>
          <p:cNvPicPr preferRelativeResize="0"/>
          <p:nvPr/>
        </p:nvPicPr>
        <p:blipFill>
          <a:blip r:embed="rId5">
            <a:alphaModFix/>
          </a:blip>
          <a:stretch>
            <a:fillRect/>
          </a:stretch>
        </p:blipFill>
        <p:spPr>
          <a:xfrm>
            <a:off x="5934425" y="2976625"/>
            <a:ext cx="2315923" cy="1302699"/>
          </a:xfrm>
          <a:prstGeom prst="rect">
            <a:avLst/>
          </a:prstGeom>
          <a:noFill/>
          <a:ln>
            <a:noFill/>
          </a:ln>
        </p:spPr>
      </p:pic>
      <p:pic>
        <p:nvPicPr>
          <p:cNvPr id="130" name="Google Shape;130;p21"/>
          <p:cNvPicPr preferRelativeResize="0"/>
          <p:nvPr/>
        </p:nvPicPr>
        <p:blipFill>
          <a:blip r:embed="rId6">
            <a:alphaModFix/>
          </a:blip>
          <a:stretch>
            <a:fillRect/>
          </a:stretch>
        </p:blipFill>
        <p:spPr>
          <a:xfrm>
            <a:off x="2212550" y="3625050"/>
            <a:ext cx="3361599" cy="654275"/>
          </a:xfrm>
          <a:prstGeom prst="rect">
            <a:avLst/>
          </a:prstGeom>
          <a:noFill/>
          <a:ln>
            <a:noFill/>
          </a:ln>
        </p:spPr>
      </p:pic>
      <p:pic>
        <p:nvPicPr>
          <p:cNvPr id="131" name="Google Shape;131;p21"/>
          <p:cNvPicPr preferRelativeResize="0"/>
          <p:nvPr/>
        </p:nvPicPr>
        <p:blipFill>
          <a:blip r:embed="rId7">
            <a:alphaModFix/>
          </a:blip>
          <a:stretch>
            <a:fillRect/>
          </a:stretch>
        </p:blipFill>
        <p:spPr>
          <a:xfrm>
            <a:off x="467013" y="3250625"/>
            <a:ext cx="1076325" cy="102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